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5113000" cy="21374100"/>
  <p:notesSz cx="6858000" cy="9144000"/>
  <p:embeddedFontLst>
    <p:embeddedFont>
      <p:font typeface="Cambria Italics" charset="1" panose="020405030504060A0204"/>
      <p:regular r:id="rId20"/>
    </p:embeddedFont>
    <p:embeddedFont>
      <p:font typeface="Glacial Indifference" charset="1" panose="00000000000000000000"/>
      <p:regular r:id="rId21"/>
    </p:embeddedFont>
    <p:embeddedFont>
      <p:font typeface="Galaxy" charset="1" panose="02000800000000000000"/>
      <p:regular r:id="rId22"/>
    </p:embeddedFont>
    <p:embeddedFont>
      <p:font typeface="Glacial Indifference Italics" charset="1" panose="00000000000000000000"/>
      <p:regular r:id="rId23"/>
    </p:embeddedFont>
    <p:embeddedFont>
      <p:font typeface="Glacial Indifference Bold" charset="1" panose="00000800000000000000"/>
      <p:regular r:id="rId24"/>
    </p:embeddedFont>
    <p:embeddedFont>
      <p:font typeface="Glacial Indifference Bold Italics" charset="1" panose="0000080000000000000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9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png" Type="http://schemas.openxmlformats.org/officeDocument/2006/relationships/image"/><Relationship Id="rId4" Target="../media/image1.png" Type="http://schemas.openxmlformats.org/officeDocument/2006/relationships/image"/><Relationship Id="rId5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1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5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6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8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112334" y="19872000"/>
            <a:ext cx="3071666" cy="927854"/>
          </a:xfrm>
          <a:custGeom>
            <a:avLst/>
            <a:gdLst/>
            <a:ahLst/>
            <a:cxnLst/>
            <a:rect r="r" b="b" t="t" l="l"/>
            <a:pathLst>
              <a:path h="927854" w="3071666">
                <a:moveTo>
                  <a:pt x="0" y="0"/>
                </a:moveTo>
                <a:lnTo>
                  <a:pt x="3071666" y="0"/>
                </a:lnTo>
                <a:lnTo>
                  <a:pt x="3071666" y="927854"/>
                </a:lnTo>
                <a:lnTo>
                  <a:pt x="0" y="9278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29" t="0" r="-1529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764390" y="469126"/>
            <a:ext cx="1794668" cy="1759188"/>
          </a:xfrm>
          <a:custGeom>
            <a:avLst/>
            <a:gdLst/>
            <a:ahLst/>
            <a:cxnLst/>
            <a:rect r="r" b="b" t="t" l="l"/>
            <a:pathLst>
              <a:path h="1759188" w="1794668">
                <a:moveTo>
                  <a:pt x="0" y="0"/>
                </a:moveTo>
                <a:lnTo>
                  <a:pt x="1794668" y="0"/>
                </a:lnTo>
                <a:lnTo>
                  <a:pt x="1794668" y="1759188"/>
                </a:lnTo>
                <a:lnTo>
                  <a:pt x="0" y="17591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794744" y="674369"/>
            <a:ext cx="3226814" cy="13353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921"/>
              </a:lnSpc>
            </a:pPr>
            <a:r>
              <a:rPr lang="en-US" sz="7801" i="true">
                <a:solidFill>
                  <a:srgbClr val="A68E45"/>
                </a:solidFill>
                <a:latin typeface="Cambria Italics"/>
                <a:ea typeface="Cambria Italics"/>
                <a:cs typeface="Cambria Italics"/>
                <a:sym typeface="Cambria Italics"/>
              </a:rPr>
              <a:t>Anelli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39585" y="3014399"/>
            <a:ext cx="13552415" cy="168216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275"/>
              </a:lnSpc>
            </a:pPr>
            <a:r>
              <a:rPr lang="en-US" sz="4482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Fin da piccolo ho sentito il desider</a:t>
            </a:r>
            <a:r>
              <a:rPr lang="en-US" sz="4482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io di rappresentare le mie emozioni attraverso  un accurato guardarmi dentro. Profonde analisi introspettive sfociavano nel desiderio di esprimersi in una rappresentazione fisica.</a:t>
            </a:r>
          </a:p>
          <a:p>
            <a:pPr algn="just">
              <a:lnSpc>
                <a:spcPts val="6275"/>
              </a:lnSpc>
            </a:pPr>
          </a:p>
          <a:p>
            <a:pPr algn="just">
              <a:lnSpc>
                <a:spcPts val="6275"/>
              </a:lnSpc>
            </a:pPr>
            <a:r>
              <a:rPr lang="en-US" sz="4482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Così un giorno frugai tra gli attrezzi di mio padre e trovai un logoro scalpello, poi presi dalla catasta di legna da ardere un piccolo pezzo di legno di pero e realizzai una rudimentale statuetta che mi rappresentava.</a:t>
            </a:r>
          </a:p>
          <a:p>
            <a:pPr algn="just">
              <a:lnSpc>
                <a:spcPts val="6275"/>
              </a:lnSpc>
            </a:pPr>
          </a:p>
          <a:p>
            <a:pPr algn="just">
              <a:lnSpc>
                <a:spcPts val="6275"/>
              </a:lnSpc>
            </a:pPr>
            <a:r>
              <a:rPr lang="en-US" sz="4482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Poi crebbi e scoprii nuovi attrezzi utili alla scultura e materiali diversi dal legno.</a:t>
            </a:r>
          </a:p>
          <a:p>
            <a:pPr algn="just">
              <a:lnSpc>
                <a:spcPts val="6275"/>
              </a:lnSpc>
            </a:pPr>
          </a:p>
          <a:p>
            <a:pPr algn="just">
              <a:lnSpc>
                <a:spcPts val="6275"/>
              </a:lnSpc>
            </a:pPr>
            <a:r>
              <a:rPr lang="en-US" sz="4482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Dopo aver esplorato il mondo della scultura attraverso la sperimentazione di vari materiali (marmo, pietra, legno) e dopo aver realizzato statue di grandi dimensioni, decisi di concentrare la mia attività creativa nella realizzazione di piccoli oggetti, curati nei dettagli: gli anelli in legno di VP Creations</a:t>
            </a:r>
          </a:p>
          <a:p>
            <a:pPr algn="just">
              <a:lnSpc>
                <a:spcPts val="8375"/>
              </a:lnSpc>
            </a:pP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86164" y="17335647"/>
            <a:ext cx="13664194" cy="27482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020"/>
              </a:lnSpc>
              <a:spcBef>
                <a:spcPct val="0"/>
              </a:spcBef>
            </a:pPr>
            <a:r>
              <a:rPr lang="en-US" sz="4300">
                <a:solidFill>
                  <a:srgbClr val="54545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Q</a:t>
            </a:r>
            <a:r>
              <a:rPr lang="en-US" sz="4300">
                <a:solidFill>
                  <a:srgbClr val="54545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uesto coltello rappresenta il momento più raro del volo:</a:t>
            </a:r>
          </a:p>
          <a:p>
            <a:pPr algn="just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54545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quello in cui tutto è ancora sospeso. è un omaggio a chi si muove nel buio senza paura, guidato solo dall’istinto e dall’equilibrio.</a:t>
            </a:r>
          </a:p>
          <a:p>
            <a:pPr algn="just">
              <a:lnSpc>
                <a:spcPts val="6020"/>
              </a:lnSpc>
              <a:spcBef>
                <a:spcPct val="0"/>
              </a:spcBef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786164" y="7464412"/>
            <a:ext cx="13664194" cy="105932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307"/>
              </a:lnSpc>
              <a:spcBef>
                <a:spcPct val="0"/>
              </a:spcBef>
            </a:pPr>
            <a:r>
              <a:rPr lang="en-US" sz="379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Ala d’Ombra interpreta il volo nella sua forma più segreta e sofisticata.</a:t>
            </a:r>
          </a:p>
          <a:p>
            <a:pPr algn="just">
              <a:lnSpc>
                <a:spcPts val="5307"/>
              </a:lnSpc>
              <a:spcBef>
                <a:spcPct val="0"/>
              </a:spcBef>
            </a:pPr>
            <a:r>
              <a:rPr lang="en-US" sz="379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Le linee della guardia e del terminale, ispirate alle ali del pipistrello, disegnano una geometria fluida e tagliente, fatta di curve tese e pieghe eleganti.</a:t>
            </a:r>
          </a:p>
          <a:p>
            <a:pPr algn="just">
              <a:lnSpc>
                <a:spcPts val="5307"/>
              </a:lnSpc>
              <a:spcBef>
                <a:spcPct val="0"/>
              </a:spcBef>
            </a:pPr>
            <a:r>
              <a:rPr lang="en-US" sz="379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Qui il volo non è apertura, ma controllo.</a:t>
            </a:r>
          </a:p>
          <a:p>
            <a:pPr algn="just">
              <a:lnSpc>
                <a:spcPts val="5307"/>
              </a:lnSpc>
              <a:spcBef>
                <a:spcPct val="0"/>
              </a:spcBef>
            </a:pPr>
            <a:r>
              <a:rPr lang="en-US" sz="379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Non è slancio, ma precisione.</a:t>
            </a:r>
          </a:p>
          <a:p>
            <a:pPr algn="just">
              <a:lnSpc>
                <a:spcPts val="5307"/>
              </a:lnSpc>
              <a:spcBef>
                <a:spcPct val="0"/>
              </a:spcBef>
            </a:pPr>
          </a:p>
          <a:p>
            <a:pPr algn="just">
              <a:lnSpc>
                <a:spcPts val="5307"/>
              </a:lnSpc>
              <a:spcBef>
                <a:spcPct val="0"/>
              </a:spcBef>
            </a:pPr>
            <a:r>
              <a:rPr lang="en-US" sz="379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 </a:t>
            </a:r>
            <a:r>
              <a:rPr lang="en-US" sz="3790">
                <a:solidFill>
                  <a:srgbClr val="54545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Ala d’Ombra – Scelta</a:t>
            </a:r>
            <a:r>
              <a:rPr lang="en-US" sz="379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il volo è ancora sospeso.</a:t>
            </a:r>
          </a:p>
          <a:p>
            <a:pPr algn="just">
              <a:lnSpc>
                <a:spcPts val="5307"/>
              </a:lnSpc>
              <a:spcBef>
                <a:spcPct val="0"/>
              </a:spcBef>
            </a:pPr>
            <a:r>
              <a:rPr lang="en-US" sz="379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Le ali, aperte e fluide, non indicano una direzione precisa: esplorano lo spazio, cercano l’aria, percepiscono il vuoto.</a:t>
            </a:r>
          </a:p>
          <a:p>
            <a:pPr algn="just">
              <a:lnSpc>
                <a:spcPts val="5307"/>
              </a:lnSpc>
              <a:spcBef>
                <a:spcPct val="0"/>
              </a:spcBef>
            </a:pPr>
            <a:r>
              <a:rPr lang="en-US" sz="379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Le curve ispirate alle ali del pipistrello creano una forma ampia, quasi in attesa, come un istante di silenzio prima dell’azione.</a:t>
            </a:r>
          </a:p>
          <a:p>
            <a:pPr algn="just">
              <a:lnSpc>
                <a:spcPts val="5307"/>
              </a:lnSpc>
              <a:spcBef>
                <a:spcPct val="0"/>
              </a:spcBef>
            </a:pPr>
            <a:r>
              <a:rPr lang="en-US" sz="379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Qui il buio non è paura, ma possibilità.</a:t>
            </a:r>
          </a:p>
          <a:p>
            <a:pPr algn="just">
              <a:lnSpc>
                <a:spcPts val="5027"/>
              </a:lnSpc>
              <a:spcBef>
                <a:spcPct val="0"/>
              </a:spcBef>
            </a:pPr>
          </a:p>
          <a:p>
            <a:pPr algn="just">
              <a:lnSpc>
                <a:spcPts val="5027"/>
              </a:lnSpc>
              <a:spcBef>
                <a:spcPct val="0"/>
              </a:spcBef>
            </a:pPr>
          </a:p>
        </p:txBody>
      </p:sp>
      <p:sp>
        <p:nvSpPr>
          <p:cNvPr name="TextBox 4" id="4"/>
          <p:cNvSpPr txBox="true"/>
          <p:nvPr/>
        </p:nvSpPr>
        <p:spPr>
          <a:xfrm rot="0">
            <a:off x="152727" y="835336"/>
            <a:ext cx="14967273" cy="2248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28"/>
              </a:lnSpc>
            </a:pPr>
            <a:r>
              <a:rPr lang="en-US" sz="7663" b="true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  Ala d’ombra - </a:t>
            </a:r>
            <a:r>
              <a:rPr lang="en-US" sz="7663" i="true">
                <a:solidFill>
                  <a:srgbClr val="A68E45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Scelta</a:t>
            </a:r>
          </a:p>
          <a:p>
            <a:pPr algn="ctr">
              <a:lnSpc>
                <a:spcPts val="7088"/>
              </a:lnSpc>
            </a:pPr>
            <a:r>
              <a:rPr lang="en-US" sz="5063" i="true">
                <a:solidFill>
                  <a:srgbClr val="545454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Non tutto ciò che vola cerca la luce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1112334" y="19872000"/>
            <a:ext cx="3071666" cy="927854"/>
          </a:xfrm>
          <a:custGeom>
            <a:avLst/>
            <a:gdLst/>
            <a:ahLst/>
            <a:cxnLst/>
            <a:rect r="r" b="b" t="t" l="l"/>
            <a:pathLst>
              <a:path h="927854" w="3071666">
                <a:moveTo>
                  <a:pt x="0" y="0"/>
                </a:moveTo>
                <a:lnTo>
                  <a:pt x="3071666" y="0"/>
                </a:lnTo>
                <a:lnTo>
                  <a:pt x="3071666" y="927854"/>
                </a:lnTo>
                <a:lnTo>
                  <a:pt x="0" y="9278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29" t="0" r="-1529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016000" y="987736"/>
            <a:ext cx="1154298" cy="1131478"/>
          </a:xfrm>
          <a:custGeom>
            <a:avLst/>
            <a:gdLst/>
            <a:ahLst/>
            <a:cxnLst/>
            <a:rect r="r" b="b" t="t" l="l"/>
            <a:pathLst>
              <a:path h="1131478" w="1154298">
                <a:moveTo>
                  <a:pt x="0" y="0"/>
                </a:moveTo>
                <a:lnTo>
                  <a:pt x="1154298" y="0"/>
                </a:lnTo>
                <a:lnTo>
                  <a:pt x="1154298" y="1131478"/>
                </a:lnTo>
                <a:lnTo>
                  <a:pt x="0" y="11314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068280" y="3629782"/>
            <a:ext cx="11136167" cy="2909324"/>
          </a:xfrm>
          <a:custGeom>
            <a:avLst/>
            <a:gdLst/>
            <a:ahLst/>
            <a:cxnLst/>
            <a:rect r="r" b="b" t="t" l="l"/>
            <a:pathLst>
              <a:path h="2909324" w="11136167">
                <a:moveTo>
                  <a:pt x="0" y="0"/>
                </a:moveTo>
                <a:lnTo>
                  <a:pt x="11136167" y="0"/>
                </a:lnTo>
                <a:lnTo>
                  <a:pt x="11136167" y="2909324"/>
                </a:lnTo>
                <a:lnTo>
                  <a:pt x="0" y="29093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90564" y="835336"/>
            <a:ext cx="14967273" cy="2248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28"/>
              </a:lnSpc>
            </a:pPr>
            <a:r>
              <a:rPr lang="en-US" sz="7663" b="true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  Ala d’ombra - </a:t>
            </a:r>
            <a:r>
              <a:rPr lang="en-US" sz="7663" i="true">
                <a:solidFill>
                  <a:srgbClr val="A68E45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Traiettoria</a:t>
            </a:r>
          </a:p>
          <a:p>
            <a:pPr algn="ctr">
              <a:lnSpc>
                <a:spcPts val="7088"/>
              </a:lnSpc>
            </a:pPr>
            <a:r>
              <a:rPr lang="en-US" sz="5063" i="true">
                <a:solidFill>
                  <a:srgbClr val="545454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Il volo che si fa direzione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1112334" y="19872000"/>
            <a:ext cx="3071666" cy="927854"/>
          </a:xfrm>
          <a:custGeom>
            <a:avLst/>
            <a:gdLst/>
            <a:ahLst/>
            <a:cxnLst/>
            <a:rect r="r" b="b" t="t" l="l"/>
            <a:pathLst>
              <a:path h="927854" w="3071666">
                <a:moveTo>
                  <a:pt x="0" y="0"/>
                </a:moveTo>
                <a:lnTo>
                  <a:pt x="3071666" y="0"/>
                </a:lnTo>
                <a:lnTo>
                  <a:pt x="3071666" y="927854"/>
                </a:lnTo>
                <a:lnTo>
                  <a:pt x="0" y="9278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29" t="0" r="-1529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76000" y="987736"/>
            <a:ext cx="1154298" cy="1131478"/>
          </a:xfrm>
          <a:custGeom>
            <a:avLst/>
            <a:gdLst/>
            <a:ahLst/>
            <a:cxnLst/>
            <a:rect r="r" b="b" t="t" l="l"/>
            <a:pathLst>
              <a:path h="1131478" w="1154298">
                <a:moveTo>
                  <a:pt x="0" y="0"/>
                </a:moveTo>
                <a:lnTo>
                  <a:pt x="1154298" y="0"/>
                </a:lnTo>
                <a:lnTo>
                  <a:pt x="1154298" y="1131478"/>
                </a:lnTo>
                <a:lnTo>
                  <a:pt x="0" y="11314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12000" y="3679112"/>
            <a:ext cx="11588398" cy="2971384"/>
          </a:xfrm>
          <a:custGeom>
            <a:avLst/>
            <a:gdLst/>
            <a:ahLst/>
            <a:cxnLst/>
            <a:rect r="r" b="b" t="t" l="l"/>
            <a:pathLst>
              <a:path h="2971384" w="11588398">
                <a:moveTo>
                  <a:pt x="0" y="0"/>
                </a:moveTo>
                <a:lnTo>
                  <a:pt x="11588398" y="0"/>
                </a:lnTo>
                <a:lnTo>
                  <a:pt x="11588398" y="2971384"/>
                </a:lnTo>
                <a:lnTo>
                  <a:pt x="0" y="29713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178985" y="7616812"/>
            <a:ext cx="12708711" cy="79548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307"/>
              </a:lnSpc>
              <a:spcBef>
                <a:spcPct val="0"/>
              </a:spcBef>
            </a:pPr>
            <a:r>
              <a:rPr lang="en-US" sz="379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Quest</a:t>
            </a:r>
            <a:r>
              <a:rPr lang="en-US" sz="379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 seconda interpretazione di Ala d’Ombra è più affilata, più concentrata.</a:t>
            </a:r>
          </a:p>
          <a:p>
            <a:pPr algn="just">
              <a:lnSpc>
                <a:spcPts val="5307"/>
              </a:lnSpc>
              <a:spcBef>
                <a:spcPct val="0"/>
              </a:spcBef>
            </a:pPr>
          </a:p>
          <a:p>
            <a:pPr algn="just">
              <a:lnSpc>
                <a:spcPts val="5307"/>
              </a:lnSpc>
              <a:spcBef>
                <a:spcPct val="0"/>
              </a:spcBef>
            </a:pPr>
            <a:r>
              <a:rPr lang="en-US" sz="379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Le curve del terminale, rivolte verso l’asse del manico, disegnano una forma affusolata, come un’ala che si richiude per aumentare velocità e precisione.</a:t>
            </a:r>
          </a:p>
          <a:p>
            <a:pPr algn="just">
              <a:lnSpc>
                <a:spcPts val="5307"/>
              </a:lnSpc>
              <a:spcBef>
                <a:spcPct val="0"/>
              </a:spcBef>
            </a:pPr>
          </a:p>
          <a:p>
            <a:pPr algn="just">
              <a:lnSpc>
                <a:spcPts val="5307"/>
              </a:lnSpc>
              <a:spcBef>
                <a:spcPct val="0"/>
              </a:spcBef>
            </a:pPr>
            <a:r>
              <a:rPr lang="en-US" sz="379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Se la versione originale è apertura, questa è traiettoria.</a:t>
            </a:r>
          </a:p>
          <a:p>
            <a:pPr algn="just">
              <a:lnSpc>
                <a:spcPts val="5307"/>
              </a:lnSpc>
              <a:spcBef>
                <a:spcPct val="0"/>
              </a:spcBef>
            </a:pPr>
            <a:r>
              <a:rPr lang="en-US" sz="379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Se una esplora lo spazio, l’altra lo attraversa.</a:t>
            </a:r>
          </a:p>
          <a:p>
            <a:pPr algn="just">
              <a:lnSpc>
                <a:spcPts val="5307"/>
              </a:lnSpc>
              <a:spcBef>
                <a:spcPct val="0"/>
              </a:spcBef>
            </a:pPr>
          </a:p>
          <a:p>
            <a:pPr algn="just">
              <a:lnSpc>
                <a:spcPts val="5307"/>
              </a:lnSpc>
              <a:spcBef>
                <a:spcPct val="0"/>
              </a:spcBef>
            </a:pPr>
            <a:r>
              <a:rPr lang="en-US" sz="3790">
                <a:solidFill>
                  <a:srgbClr val="54545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Il pipistrello qui non danza nel buio: lo taglia.</a:t>
            </a:r>
          </a:p>
          <a:p>
            <a:pPr algn="just">
              <a:lnSpc>
                <a:spcPts val="5027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97723" y="5128687"/>
            <a:ext cx="13664194" cy="143337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Sii coraggioso, sii a</a:t>
            </a: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udace, sii forte esci dalla tua zona di confort e accogli le sfide con lo spirito del guerriero, forte e affilato come l'acciaio del tuo coltello, pronto a tagliare le barriere e a forgiare il tuo destino."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Questi coltelli nascono dall’ispirazione di quella notte in cui mi sono seduto ad osservare i miei figli addormentati tra i loro pupazzi .... pensieri orgogliosi immagini  di scenari ambiziosi 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Che questa notte i vostri pupazzi si animino nei vostri sogni.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Che possa prender forma un mondo fantastico dove i vostri pupazzi vi possano insegnare le loro virtù.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La scimmietta Oscar vi insegnerà ad assaporare i momenti belli della vita ed a viverli con ilarità e 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spensieratezza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L’orsacchiotto Teddy vi mostrerà la ricchezza e la potenza di uno sguardo dolce ed accogliente, rendendovi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più umani e generosi, capaci di porgere una mano amica a chi soffre in solitudine.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Furetto furbetto vi spiegherà come riconoscere i pericoli ed insieme alla tigre vi insegnerà ad affrontarli con 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coraggio.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La balena vi insegnerà a non aver paura quando vi perderete e affonderete in abissi bui. Da lei imparerete 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la tecnica per risalire in superficie.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Dal pinguino imparerete a sopportare il dolore quando gli urti della vita vi piegheranno, abbandonandovi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fragili, indifesi e nudi sulla neve ghiacciata.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Il drago vi insegnerà a volare per osservare dall’alto il mondo, permettendovi di tracciare con più 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consapevolezza i percorsi delle vostre vite.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Anche il gufo vi aiuterà a scegliere il vostro percorso, vi insegnerà il valore della cultura e della conoscenza, 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saranno strumenti fondamentali per percorrere i ripidi sentieri che vi condurranno a mete ambiziose.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Il gallo vi ricorderà ogni giorno il vostro valore, abbiate sempre fiducia in voi stessi, trovate il coraggio di 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ambire ad obiettivi difficili, celebrate i vostri successi e impostate nuove sfide, guardando dentro lo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specchio del mattino il grande uomo che via via costruirete.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Tutti i pupazzi che nel sogno incontrerete vi insegneranno qualcosa…. e voi, osservandoli, ne assumerete le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sembianze e le relative abilità.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Domani però i vostri occhi si apriranno e ritornerete nel mondo reale, incontrerete persone e ne 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assorbirete gli atteggiamenti ed i comportamenti, da alcune riceverete insegnamenti.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Vi auguro quindi che il destino vi faccia incontrare persone virtuose, come i vostri pupazzi, che possano 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guidarvi con nobili propositi su edificanti sentieri… e che io possa osservarvi crescere, con sguardo fiero.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Buonanotte miei teneri preziosi, futuri uomini maestosi; che questa notte i sogni vi siano di 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  <a:r>
              <a:rPr lang="en-US" sz="23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ispirazione e protezione.</a:t>
            </a:r>
          </a:p>
          <a:p>
            <a:pPr algn="just">
              <a:lnSpc>
                <a:spcPts val="3226"/>
              </a:lnSpc>
              <a:spcBef>
                <a:spcPct val="0"/>
              </a:spcBef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803641" y="757861"/>
            <a:ext cx="13380359" cy="3508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28"/>
              </a:lnSpc>
            </a:pPr>
            <a:r>
              <a:rPr lang="en-US" sz="7663" b="true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      </a:t>
            </a:r>
            <a:r>
              <a:rPr lang="en-US" sz="7663" i="true">
                <a:solidFill>
                  <a:srgbClr val="A68E45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Coltelli motivazionali </a:t>
            </a:r>
            <a:r>
              <a:rPr lang="en-US" sz="7663" b="true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</a:p>
          <a:p>
            <a:pPr algn="l">
              <a:lnSpc>
                <a:spcPts val="5688"/>
              </a:lnSpc>
            </a:pPr>
            <a:r>
              <a:rPr lang="en-US" sz="4063">
                <a:solidFill>
                  <a:srgbClr val="54545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                -Be brave     </a:t>
            </a:r>
            <a:r>
              <a:rPr lang="en-US" sz="4063" i="true">
                <a:solidFill>
                  <a:srgbClr val="A68E45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sii coraggioso</a:t>
            </a:r>
          </a:p>
          <a:p>
            <a:pPr algn="l">
              <a:lnSpc>
                <a:spcPts val="5688"/>
              </a:lnSpc>
            </a:pPr>
            <a:r>
              <a:rPr lang="en-US" sz="4063">
                <a:solidFill>
                  <a:srgbClr val="54545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                -Be bold       </a:t>
            </a:r>
            <a:r>
              <a:rPr lang="en-US" sz="4063" i="true">
                <a:solidFill>
                  <a:srgbClr val="A68E45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sii audace</a:t>
            </a:r>
          </a:p>
          <a:p>
            <a:pPr algn="l">
              <a:lnSpc>
                <a:spcPts val="5688"/>
              </a:lnSpc>
            </a:pPr>
            <a:r>
              <a:rPr lang="en-US" sz="4063">
                <a:solidFill>
                  <a:srgbClr val="54545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                -Be strong    </a:t>
            </a:r>
            <a:r>
              <a:rPr lang="en-US" sz="4063" i="true">
                <a:solidFill>
                  <a:srgbClr val="A68E45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sii forte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1112334" y="19872000"/>
            <a:ext cx="3071666" cy="927854"/>
          </a:xfrm>
          <a:custGeom>
            <a:avLst/>
            <a:gdLst/>
            <a:ahLst/>
            <a:cxnLst/>
            <a:rect r="r" b="b" t="t" l="l"/>
            <a:pathLst>
              <a:path h="927854" w="3071666">
                <a:moveTo>
                  <a:pt x="0" y="0"/>
                </a:moveTo>
                <a:lnTo>
                  <a:pt x="3071666" y="0"/>
                </a:lnTo>
                <a:lnTo>
                  <a:pt x="3071666" y="927854"/>
                </a:lnTo>
                <a:lnTo>
                  <a:pt x="0" y="9278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29" t="0" r="-1529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088000" y="1018261"/>
            <a:ext cx="1154298" cy="1131478"/>
          </a:xfrm>
          <a:custGeom>
            <a:avLst/>
            <a:gdLst/>
            <a:ahLst/>
            <a:cxnLst/>
            <a:rect r="r" b="b" t="t" l="l"/>
            <a:pathLst>
              <a:path h="1131478" w="1154298">
                <a:moveTo>
                  <a:pt x="0" y="0"/>
                </a:moveTo>
                <a:lnTo>
                  <a:pt x="1154298" y="0"/>
                </a:lnTo>
                <a:lnTo>
                  <a:pt x="1154298" y="1131478"/>
                </a:lnTo>
                <a:lnTo>
                  <a:pt x="0" y="11314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727903" y="4615468"/>
            <a:ext cx="13664194" cy="150785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646"/>
              </a:lnSpc>
            </a:pPr>
          </a:p>
          <a:p>
            <a:pPr algn="just">
              <a:lnSpc>
                <a:spcPts val="3646"/>
              </a:lnSpc>
            </a:pPr>
            <a:r>
              <a:rPr lang="en-US" sz="26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Il mio logo non è una semplice firma, ma la sintesi della mia visione. Le iniziali </a:t>
            </a:r>
            <a:r>
              <a:rPr lang="en-US" sz="2604" b="true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</a:t>
            </a:r>
            <a:r>
              <a:rPr lang="en-US" sz="26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e </a:t>
            </a:r>
            <a:r>
              <a:rPr lang="en-US" sz="2604" b="true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</a:t>
            </a:r>
            <a:r>
              <a:rPr lang="en-US" sz="26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si sovrappongono, perdendo i loro confini individuali per dare vita a una </a:t>
            </a:r>
            <a:r>
              <a:rPr lang="en-US" sz="2604" b="true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N</a:t>
            </a:r>
            <a:r>
              <a:rPr lang="en-US" sz="26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 Questo è il mio </a:t>
            </a:r>
            <a:r>
              <a:rPr lang="en-US" sz="2604" b="true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Nexo</a:t>
            </a:r>
            <a:r>
              <a:rPr lang="en-US" sz="26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: il punto di connessione dove mondi opposti trovano un accordo perfetto.</a:t>
            </a:r>
          </a:p>
          <a:p>
            <a:pPr algn="just">
              <a:lnSpc>
                <a:spcPts val="3646"/>
              </a:lnSpc>
            </a:pPr>
          </a:p>
          <a:p>
            <a:pPr algn="just" marL="562336" indent="-281168" lvl="1">
              <a:lnSpc>
                <a:spcPts val="3646"/>
              </a:lnSpc>
              <a:buFont typeface="Arial"/>
              <a:buChar char="•"/>
            </a:pPr>
            <a:r>
              <a:rPr lang="en-US" b="true" sz="2604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La V e la P (Visione e Passione):</a:t>
            </a:r>
            <a:r>
              <a:rPr lang="en-US" sz="26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Rappresentano l'artista e la sua idea. Il metallo e il legno.</a:t>
            </a:r>
          </a:p>
          <a:p>
            <a:pPr algn="just" marL="562336" indent="-281168" lvl="1">
              <a:lnSpc>
                <a:spcPts val="3646"/>
              </a:lnSpc>
              <a:buFont typeface="Arial"/>
              <a:buChar char="•"/>
            </a:pPr>
            <a:r>
              <a:rPr lang="en-US" b="true" sz="2604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La N (Nexo):</a:t>
            </a:r>
            <a:r>
              <a:rPr lang="en-US" sz="26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È l'istante in cui la lama si unisce al manico. È l'incontro tra la precisione millimetrica della tecnologia digitale e la sensibilità del tocco manuale.</a:t>
            </a:r>
          </a:p>
          <a:p>
            <a:pPr algn="just" marL="562336" indent="-281168" lvl="1">
              <a:lnSpc>
                <a:spcPts val="3646"/>
              </a:lnSpc>
              <a:buFont typeface="Arial"/>
              <a:buChar char="•"/>
            </a:pPr>
            <a:r>
              <a:rPr lang="en-US" b="true" sz="2604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Il Cerchio (L'Assoluto):</a:t>
            </a:r>
            <a:r>
              <a:rPr lang="en-US" sz="2604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Tutto questo avviene all'interno di un cerchio, simbolo universale di perfezione e continuità. Il cerchio rappresenta l'integrità del mio lavoro: un processo che inizia dalla materia grezza e si chiude in un oggetto eterno, bilanciato e pronto per essere impugnato.</a:t>
            </a:r>
          </a:p>
          <a:p>
            <a:pPr algn="just">
              <a:lnSpc>
                <a:spcPts val="3646"/>
              </a:lnSpc>
            </a:pPr>
          </a:p>
          <a:p>
            <a:pPr algn="just">
              <a:lnSpc>
                <a:spcPts val="3646"/>
              </a:lnSpc>
            </a:pPr>
            <a:r>
              <a:rPr lang="en-US" sz="2604" i="true">
                <a:solidFill>
                  <a:srgbClr val="A68E45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Firmare una lama con questo sigillo significa garantire che ogni elemento è in equilibrio. Non è solo un coltello; è un Nexo di arte e funzione.</a:t>
            </a:r>
          </a:p>
          <a:p>
            <a:pPr algn="ctr">
              <a:lnSpc>
                <a:spcPts val="3646"/>
              </a:lnSpc>
            </a:pPr>
            <a:r>
              <a:rPr lang="en-US" b="true" sz="2604" i="true">
                <a:solidFill>
                  <a:srgbClr val="A68E45"/>
                </a:solidFill>
                <a:latin typeface="Glacial Indifference Bold Italics"/>
                <a:ea typeface="Glacial Indifference Bold Italics"/>
                <a:cs typeface="Glacial Indifference Bold Italics"/>
                <a:sym typeface="Glacial Indifference Bold Italics"/>
              </a:rPr>
              <a:t>Le Radici: VP Creations</a:t>
            </a:r>
          </a:p>
          <a:p>
            <a:pPr algn="just">
              <a:lnSpc>
                <a:spcPts val="3646"/>
              </a:lnSpc>
            </a:pPr>
            <a:r>
              <a:rPr lang="en-US" sz="2604" i="true">
                <a:solidFill>
                  <a:srgbClr val="A68E45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Il mio viaggio è iniziato con VP Creations. Inizialmente, questo marchio era il contenitore della mia esplorazione artistica: la scultura del legno e la creazione di anelli. In quelle prime opere, le mie iniziali V e P rappresentavano il mio nome e il mio atto creativo, racchiusi in una C che simboleggiava la compiutezza di ogni singolo pezzo. Era la firma di chi dà forma alla materia.</a:t>
            </a:r>
          </a:p>
          <a:p>
            <a:pPr algn="just">
              <a:lnSpc>
                <a:spcPts val="3646"/>
              </a:lnSpc>
            </a:pPr>
          </a:p>
          <a:p>
            <a:pPr algn="ctr">
              <a:lnSpc>
                <a:spcPts val="3646"/>
              </a:lnSpc>
            </a:pPr>
            <a:r>
              <a:rPr lang="en-US" b="true" sz="2604" i="true">
                <a:solidFill>
                  <a:srgbClr val="A68E45"/>
                </a:solidFill>
                <a:latin typeface="Glacial Indifference Bold Italics"/>
                <a:ea typeface="Glacial Indifference Bold Italics"/>
                <a:cs typeface="Glacial Indifference Bold Italics"/>
                <a:sym typeface="Glacial Indifference Bold Italics"/>
              </a:rPr>
              <a:t>La Metamorfosi: La N di Nexus</a:t>
            </a:r>
          </a:p>
          <a:p>
            <a:pPr algn="just">
              <a:lnSpc>
                <a:spcPts val="3646"/>
              </a:lnSpc>
            </a:pPr>
            <a:r>
              <a:rPr lang="en-US" sz="2604" i="true">
                <a:solidFill>
                  <a:srgbClr val="A68E45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Con l'approdo alla coltelleria artistica, qualcosa nel mio segno è cambiato. Non stavo più solo "creando" un oggetto; stavo unendo mondi diversi.</a:t>
            </a:r>
          </a:p>
          <a:p>
            <a:pPr algn="just">
              <a:lnSpc>
                <a:spcPts val="3646"/>
              </a:lnSpc>
            </a:pPr>
            <a:r>
              <a:rPr lang="en-US" sz="2604" i="true">
                <a:solidFill>
                  <a:srgbClr val="A68E45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Sovrapponendo la V e la P, ho visto emergere spontaneamente una N. Non era più solo un monogramma, era un segnale. Quella N è diventata Nexo.</a:t>
            </a:r>
          </a:p>
          <a:p>
            <a:pPr algn="just">
              <a:lnSpc>
                <a:spcPts val="3646"/>
              </a:lnSpc>
            </a:pPr>
          </a:p>
          <a:p>
            <a:pPr algn="just">
              <a:lnSpc>
                <a:spcPts val="3646"/>
              </a:lnSpc>
            </a:pPr>
            <a:r>
              <a:rPr lang="en-US" sz="2604" i="true">
                <a:solidFill>
                  <a:srgbClr val="A68E45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"VP Creations è stata la mia origine. Nexus è la mia destinazione. Ogni coltello che firmo oggi non è solo una creazione, ma un punto di equilibrio perfetto tra ingegno digitale e spirito artigiano."</a:t>
            </a:r>
          </a:p>
          <a:p>
            <a:pPr algn="just">
              <a:lnSpc>
                <a:spcPts val="3646"/>
              </a:lnSpc>
            </a:pPr>
          </a:p>
          <a:p>
            <a:pPr algn="just">
              <a:lnSpc>
                <a:spcPts val="3646"/>
              </a:lnSpc>
              <a:spcBef>
                <a:spcPct val="0"/>
              </a:spcBef>
            </a:pPr>
          </a:p>
          <a:p>
            <a:pPr algn="just">
              <a:lnSpc>
                <a:spcPts val="3646"/>
              </a:lnSpc>
              <a:spcBef>
                <a:spcPct val="0"/>
              </a:spcBef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483953" y="605228"/>
            <a:ext cx="13380359" cy="2631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48"/>
              </a:lnSpc>
            </a:pPr>
            <a:r>
              <a:rPr lang="en-US" sz="5463" b="true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     </a:t>
            </a:r>
            <a:r>
              <a:rPr lang="en-US" sz="5463" i="true">
                <a:solidFill>
                  <a:srgbClr val="A68E45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 Il Sigillo Nexo: L'Equilibrio nel Cerchio</a:t>
            </a:r>
          </a:p>
          <a:p>
            <a:pPr algn="ctr">
              <a:lnSpc>
                <a:spcPts val="7648"/>
              </a:lnSpc>
            </a:pPr>
          </a:p>
          <a:p>
            <a:pPr algn="l">
              <a:lnSpc>
                <a:spcPts val="5688"/>
              </a:lnSpc>
            </a:pPr>
            <a:r>
              <a:rPr lang="en-US" sz="4063">
                <a:solidFill>
                  <a:srgbClr val="54545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                     Da                             a                 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1112334" y="19872000"/>
            <a:ext cx="3071666" cy="927854"/>
          </a:xfrm>
          <a:custGeom>
            <a:avLst/>
            <a:gdLst/>
            <a:ahLst/>
            <a:cxnLst/>
            <a:rect r="r" b="b" t="t" l="l"/>
            <a:pathLst>
              <a:path h="927854" w="3071666">
                <a:moveTo>
                  <a:pt x="0" y="0"/>
                </a:moveTo>
                <a:lnTo>
                  <a:pt x="3071666" y="0"/>
                </a:lnTo>
                <a:lnTo>
                  <a:pt x="3071666" y="927854"/>
                </a:lnTo>
                <a:lnTo>
                  <a:pt x="0" y="9278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29" t="0" r="-1529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986037" y="2358305"/>
            <a:ext cx="1009935" cy="989969"/>
          </a:xfrm>
          <a:custGeom>
            <a:avLst/>
            <a:gdLst/>
            <a:ahLst/>
            <a:cxnLst/>
            <a:rect r="r" b="b" t="t" l="l"/>
            <a:pathLst>
              <a:path h="989969" w="1009935">
                <a:moveTo>
                  <a:pt x="0" y="0"/>
                </a:moveTo>
                <a:lnTo>
                  <a:pt x="1009935" y="0"/>
                </a:lnTo>
                <a:lnTo>
                  <a:pt x="1009935" y="989970"/>
                </a:lnTo>
                <a:lnTo>
                  <a:pt x="0" y="9899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810009" y="2389363"/>
            <a:ext cx="3071666" cy="927854"/>
          </a:xfrm>
          <a:custGeom>
            <a:avLst/>
            <a:gdLst/>
            <a:ahLst/>
            <a:cxnLst/>
            <a:rect r="r" b="b" t="t" l="l"/>
            <a:pathLst>
              <a:path h="927854" w="3071666">
                <a:moveTo>
                  <a:pt x="0" y="0"/>
                </a:moveTo>
                <a:lnTo>
                  <a:pt x="3071666" y="0"/>
                </a:lnTo>
                <a:lnTo>
                  <a:pt x="3071666" y="927854"/>
                </a:lnTo>
                <a:lnTo>
                  <a:pt x="0" y="9278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29" t="0" r="-1529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97723" y="570471"/>
            <a:ext cx="1154298" cy="1131478"/>
          </a:xfrm>
          <a:custGeom>
            <a:avLst/>
            <a:gdLst/>
            <a:ahLst/>
            <a:cxnLst/>
            <a:rect r="r" b="b" t="t" l="l"/>
            <a:pathLst>
              <a:path h="1131478" w="1154298">
                <a:moveTo>
                  <a:pt x="0" y="0"/>
                </a:moveTo>
                <a:lnTo>
                  <a:pt x="1154298" y="0"/>
                </a:lnTo>
                <a:lnTo>
                  <a:pt x="1154298" y="1131478"/>
                </a:lnTo>
                <a:lnTo>
                  <a:pt x="0" y="11314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727903" y="4226163"/>
            <a:ext cx="13664194" cy="4812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26"/>
              </a:lnSpc>
              <a:spcBef>
                <a:spcPct val="0"/>
              </a:spcBef>
            </a:pPr>
            <a:r>
              <a:rPr lang="en-US" b="true" sz="2804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 + P = Nexo. L'armonia tra ingegno e materia racchiusa in</a:t>
            </a:r>
            <a:r>
              <a:rPr lang="en-US" b="true" sz="2804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un cerchio </a:t>
            </a:r>
            <a:r>
              <a:rPr lang="en-US" b="true" sz="2804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d</a:t>
            </a:r>
            <a:r>
              <a:rPr lang="en-US" b="true" sz="2804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 </a:t>
            </a:r>
            <a:r>
              <a:rPr lang="en-US" b="true" sz="2804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</a:t>
            </a:r>
            <a:r>
              <a:rPr lang="en-US" b="true" sz="2804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er</a:t>
            </a:r>
            <a:r>
              <a:rPr lang="en-US" b="true" sz="2804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f</a:t>
            </a:r>
            <a:r>
              <a:rPr lang="en-US" b="true" sz="2804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ezione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1112334" y="19872000"/>
            <a:ext cx="3071666" cy="927854"/>
          </a:xfrm>
          <a:custGeom>
            <a:avLst/>
            <a:gdLst/>
            <a:ahLst/>
            <a:cxnLst/>
            <a:rect r="r" b="b" t="t" l="l"/>
            <a:pathLst>
              <a:path h="927854" w="3071666">
                <a:moveTo>
                  <a:pt x="0" y="0"/>
                </a:moveTo>
                <a:lnTo>
                  <a:pt x="3071666" y="0"/>
                </a:lnTo>
                <a:lnTo>
                  <a:pt x="3071666" y="927854"/>
                </a:lnTo>
                <a:lnTo>
                  <a:pt x="0" y="9278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29" t="0" r="-1529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764390" y="469126"/>
            <a:ext cx="1794668" cy="1759188"/>
          </a:xfrm>
          <a:custGeom>
            <a:avLst/>
            <a:gdLst/>
            <a:ahLst/>
            <a:cxnLst/>
            <a:rect r="r" b="b" t="t" l="l"/>
            <a:pathLst>
              <a:path h="1759188" w="1794668">
                <a:moveTo>
                  <a:pt x="0" y="0"/>
                </a:moveTo>
                <a:lnTo>
                  <a:pt x="1794668" y="0"/>
                </a:lnTo>
                <a:lnTo>
                  <a:pt x="1794668" y="1759188"/>
                </a:lnTo>
                <a:lnTo>
                  <a:pt x="0" y="17591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794744" y="683894"/>
            <a:ext cx="3226814" cy="12528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22"/>
              </a:lnSpc>
            </a:pPr>
            <a:r>
              <a:rPr lang="en-US" sz="7301" i="true">
                <a:solidFill>
                  <a:srgbClr val="A68E45"/>
                </a:solidFill>
                <a:latin typeface="Cambria Italics"/>
                <a:ea typeface="Cambria Italics"/>
                <a:cs typeface="Cambria Italics"/>
                <a:sym typeface="Cambria Italics"/>
              </a:rPr>
              <a:t>Coltelli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47933" y="2302288"/>
            <a:ext cx="13096134" cy="180655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435"/>
              </a:lnSpc>
            </a:pPr>
            <a:r>
              <a:rPr lang="en-US" sz="3882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Non sono oggetti nati in una fabbr</a:t>
            </a:r>
            <a:r>
              <a:rPr lang="en-US" sz="3882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ica.</a:t>
            </a:r>
          </a:p>
          <a:p>
            <a:pPr algn="just">
              <a:lnSpc>
                <a:spcPts val="5435"/>
              </a:lnSpc>
            </a:pPr>
            <a:r>
              <a:rPr lang="en-US" sz="3882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Non sono semplici strumenti con una lama.</a:t>
            </a:r>
          </a:p>
          <a:p>
            <a:pPr algn="just">
              <a:lnSpc>
                <a:spcPts val="5435"/>
              </a:lnSpc>
            </a:pPr>
            <a:r>
              <a:rPr lang="en-US" sz="3882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 miei coltelli sono piccole sculture in movimento, parole di metallo e luce che raccontano un cammino iniziato molto prima della prima incisione sulla lama.</a:t>
            </a:r>
          </a:p>
          <a:p>
            <a:pPr algn="just">
              <a:lnSpc>
                <a:spcPts val="5435"/>
              </a:lnSpc>
            </a:pPr>
          </a:p>
          <a:p>
            <a:pPr algn="just">
              <a:lnSpc>
                <a:spcPts val="5435"/>
              </a:lnSpc>
            </a:pPr>
            <a:r>
              <a:rPr lang="en-US" sz="3882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Sono nato come scultore: ho modellato legno e marmo, ho dato forma a grandi volumi e a storie impresse nella materia. Ogni pezzo era un dialogo con l’essenza del materiale, un incontro fra forza e delicatezza. È in quel dialogo, fatto di segno, gesto e attenzione, che ho compreso il valore della linea e della forma nello spazio.</a:t>
            </a:r>
          </a:p>
          <a:p>
            <a:pPr algn="just">
              <a:lnSpc>
                <a:spcPts val="5435"/>
              </a:lnSpc>
            </a:pPr>
          </a:p>
          <a:p>
            <a:pPr algn="just">
              <a:lnSpc>
                <a:spcPts val="5435"/>
              </a:lnSpc>
            </a:pPr>
            <a:r>
              <a:rPr lang="en-US" sz="3882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Poi sono arrivati gli anelli in legno: cerchi perfetti e intimi, dove la precisione incontra l’armonia. Lì ho imparato a raccontare l’equilibrio su scala più piccola — eppure altrettanto profonda.</a:t>
            </a:r>
          </a:p>
          <a:p>
            <a:pPr algn="just">
              <a:lnSpc>
                <a:spcPts val="5435"/>
              </a:lnSpc>
            </a:pPr>
          </a:p>
          <a:p>
            <a:pPr algn="just">
              <a:lnSpc>
                <a:spcPts val="5435"/>
              </a:lnSpc>
            </a:pPr>
            <a:r>
              <a:rPr lang="en-US" sz="3882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Oggi queste esperienze si incarnano in una forma nuova: coltelli artistici, dove l’arte della scultura si fonde con la tecnica della lavorazione dei metalli.</a:t>
            </a:r>
          </a:p>
          <a:p>
            <a:pPr algn="just">
              <a:lnSpc>
                <a:spcPts val="5435"/>
              </a:lnSpc>
            </a:pPr>
            <a:r>
              <a:rPr lang="en-US" sz="3882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Attraverso la fusione dell’alluminio con stampi in sabbia e i principi di lavorazione dell’acciaio, creo oggetti che respirano di storia, materia e funzione. Ogni lama è un verso unico, frutto di mani, impulsi e scelte consapevoli</a:t>
            </a:r>
          </a:p>
          <a:p>
            <a:pPr algn="just">
              <a:lnSpc>
                <a:spcPts val="7535"/>
              </a:lnSpc>
            </a:p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612283" y="14245582"/>
            <a:ext cx="7053465" cy="4974371"/>
          </a:xfrm>
          <a:custGeom>
            <a:avLst/>
            <a:gdLst/>
            <a:ahLst/>
            <a:cxnLst/>
            <a:rect r="r" b="b" t="t" l="l"/>
            <a:pathLst>
              <a:path h="4974371" w="7053465">
                <a:moveTo>
                  <a:pt x="0" y="0"/>
                </a:moveTo>
                <a:lnTo>
                  <a:pt x="7053465" y="0"/>
                </a:lnTo>
                <a:lnTo>
                  <a:pt x="7053465" y="4974371"/>
                </a:lnTo>
                <a:lnTo>
                  <a:pt x="0" y="49743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0989" b="-1331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24180" y="7215302"/>
            <a:ext cx="7206193" cy="4743653"/>
          </a:xfrm>
          <a:custGeom>
            <a:avLst/>
            <a:gdLst/>
            <a:ahLst/>
            <a:cxnLst/>
            <a:rect r="r" b="b" t="t" l="l"/>
            <a:pathLst>
              <a:path h="4743653" w="7206193">
                <a:moveTo>
                  <a:pt x="0" y="0"/>
                </a:moveTo>
                <a:lnTo>
                  <a:pt x="7206193" y="0"/>
                </a:lnTo>
                <a:lnTo>
                  <a:pt x="7206193" y="4743653"/>
                </a:lnTo>
                <a:lnTo>
                  <a:pt x="0" y="4743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384" t="0" r="-10642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112334" y="19872000"/>
            <a:ext cx="3071666" cy="927854"/>
          </a:xfrm>
          <a:custGeom>
            <a:avLst/>
            <a:gdLst/>
            <a:ahLst/>
            <a:cxnLst/>
            <a:rect r="r" b="b" t="t" l="l"/>
            <a:pathLst>
              <a:path h="927854" w="3071666">
                <a:moveTo>
                  <a:pt x="0" y="0"/>
                </a:moveTo>
                <a:lnTo>
                  <a:pt x="3071666" y="0"/>
                </a:lnTo>
                <a:lnTo>
                  <a:pt x="3071666" y="927854"/>
                </a:lnTo>
                <a:lnTo>
                  <a:pt x="0" y="9278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529" t="0" r="-1529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538519" y="469126"/>
            <a:ext cx="1794668" cy="1759188"/>
          </a:xfrm>
          <a:custGeom>
            <a:avLst/>
            <a:gdLst/>
            <a:ahLst/>
            <a:cxnLst/>
            <a:rect r="r" b="b" t="t" l="l"/>
            <a:pathLst>
              <a:path h="1759188" w="1794668">
                <a:moveTo>
                  <a:pt x="0" y="0"/>
                </a:moveTo>
                <a:lnTo>
                  <a:pt x="1794667" y="0"/>
                </a:lnTo>
                <a:lnTo>
                  <a:pt x="1794667" y="1759188"/>
                </a:lnTo>
                <a:lnTo>
                  <a:pt x="0" y="17591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24180" y="3388457"/>
            <a:ext cx="14141568" cy="2988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2"/>
              </a:lnSpc>
            </a:pPr>
            <a:r>
              <a:rPr lang="en-US" sz="4201">
                <a:solidFill>
                  <a:srgbClr val="545454"/>
                </a:solidFill>
                <a:latin typeface="Galaxy"/>
                <a:ea typeface="Galaxy"/>
                <a:cs typeface="Galaxy"/>
                <a:sym typeface="Galaxy"/>
              </a:rPr>
              <a:t>Le collezioni VP Creations non nascono da un’idea astratta.</a:t>
            </a:r>
          </a:p>
          <a:p>
            <a:pPr algn="ctr">
              <a:lnSpc>
                <a:spcPts val="5882"/>
              </a:lnSpc>
            </a:pPr>
            <a:r>
              <a:rPr lang="en-US" sz="4201">
                <a:solidFill>
                  <a:srgbClr val="545454"/>
                </a:solidFill>
                <a:latin typeface="Galaxy"/>
                <a:ea typeface="Galaxy"/>
                <a:cs typeface="Galaxy"/>
                <a:sym typeface="Galaxy"/>
              </a:rPr>
              <a:t>Nascono da esperienze realmente vissute,</a:t>
            </a:r>
          </a:p>
          <a:p>
            <a:pPr algn="ctr">
              <a:lnSpc>
                <a:spcPts val="5882"/>
              </a:lnSpc>
            </a:pPr>
            <a:r>
              <a:rPr lang="en-US" sz="4201">
                <a:solidFill>
                  <a:srgbClr val="545454"/>
                </a:solidFill>
                <a:latin typeface="Galaxy"/>
                <a:ea typeface="Galaxy"/>
                <a:cs typeface="Galaxy"/>
                <a:sym typeface="Galaxy"/>
              </a:rPr>
              <a:t>dal corpo che sente la terra sotto gli zoccoli di un cavallo </a:t>
            </a:r>
          </a:p>
          <a:p>
            <a:pPr algn="ctr">
              <a:lnSpc>
                <a:spcPts val="5882"/>
              </a:lnSpc>
            </a:pPr>
            <a:r>
              <a:rPr lang="en-US" sz="4201">
                <a:solidFill>
                  <a:srgbClr val="545454"/>
                </a:solidFill>
                <a:latin typeface="Galaxy"/>
                <a:ea typeface="Galaxy"/>
                <a:cs typeface="Galaxy"/>
                <a:sym typeface="Galaxy"/>
              </a:rPr>
              <a:t>e dall’aria che sostiene una caduta nel vuoto.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948677" y="683894"/>
            <a:ext cx="6630948" cy="11867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62"/>
              </a:lnSpc>
            </a:pPr>
            <a:r>
              <a:rPr lang="en-US" sz="6901" i="true">
                <a:solidFill>
                  <a:srgbClr val="A68E45"/>
                </a:solidFill>
                <a:latin typeface="Cambria Italics"/>
                <a:ea typeface="Cambria Italics"/>
                <a:cs typeface="Cambria Italics"/>
                <a:sym typeface="Cambria Italics"/>
              </a:rPr>
              <a:t>Collezione Coltelli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012151" y="6930192"/>
            <a:ext cx="6955122" cy="49857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18"/>
              </a:lnSpc>
            </a:pPr>
            <a:r>
              <a:rPr lang="en-US" sz="387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✦ VP Creations – Due </a:t>
            </a:r>
            <a:r>
              <a:rPr lang="en-US" sz="387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Anime</a:t>
            </a:r>
          </a:p>
          <a:p>
            <a:pPr algn="l">
              <a:lnSpc>
                <a:spcPts val="5278"/>
              </a:lnSpc>
            </a:pPr>
          </a:p>
          <a:p>
            <a:pPr algn="ctr">
              <a:lnSpc>
                <a:spcPts val="5934"/>
              </a:lnSpc>
            </a:pPr>
            <a:r>
              <a:rPr lang="en-US" sz="4239">
                <a:solidFill>
                  <a:srgbClr val="54545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Terra e Cielo. Corpo e Aria. Istinto e Fiducia.</a:t>
            </a:r>
          </a:p>
          <a:p>
            <a:pPr algn="l">
              <a:lnSpc>
                <a:spcPts val="5674"/>
              </a:lnSpc>
            </a:pPr>
            <a:r>
              <a:rPr lang="en-US" sz="4053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Ogni coltello è la traduzione materiale di un momento, di una sensazione, di un legame.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40180" y="14078332"/>
            <a:ext cx="6074590" cy="4947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579"/>
              </a:lnSpc>
            </a:pPr>
            <a:r>
              <a:rPr lang="en-US" sz="4699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Ci sono esperienze che non si dimenticano.</a:t>
            </a:r>
          </a:p>
          <a:p>
            <a:pPr algn="just">
              <a:lnSpc>
                <a:spcPts val="6579"/>
              </a:lnSpc>
            </a:pPr>
            <a:r>
              <a:rPr lang="en-US" sz="4699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Non perché sono belle, ma perché cambiano il modo in cui senti il  mondo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4488337" y="2341596"/>
            <a:ext cx="7407628" cy="7481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14"/>
              </a:lnSpc>
            </a:pPr>
            <a:r>
              <a:rPr lang="en-US" sz="4296" i="true">
                <a:solidFill>
                  <a:srgbClr val="A68E45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l'Origine della collezione</a:t>
            </a:r>
            <a:r>
              <a:rPr lang="en-US" sz="4296" i="true">
                <a:solidFill>
                  <a:srgbClr val="A68E45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913743" y="1788259"/>
            <a:ext cx="13378257" cy="202691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81"/>
              </a:lnSpc>
            </a:pPr>
            <a:r>
              <a:rPr lang="en-US" sz="7272" b="true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L’</a:t>
            </a:r>
            <a:r>
              <a:rPr lang="en-US" b="true" sz="7272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Anima della Terra </a:t>
            </a:r>
          </a:p>
          <a:p>
            <a:pPr algn="ctr">
              <a:lnSpc>
                <a:spcPts val="10181"/>
              </a:lnSpc>
            </a:pPr>
            <a:r>
              <a:rPr lang="en-US" sz="7272" i="true">
                <a:solidFill>
                  <a:srgbClr val="A68E45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 </a:t>
            </a:r>
            <a:r>
              <a:rPr lang="en-US" sz="7272" i="true">
                <a:solidFill>
                  <a:srgbClr val="545454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Trilogia del Cavallo</a:t>
            </a:r>
          </a:p>
          <a:p>
            <a:pPr algn="ctr">
              <a:lnSpc>
                <a:spcPts val="6626"/>
              </a:lnSpc>
            </a:pPr>
          </a:p>
          <a:p>
            <a:pPr algn="ctr">
              <a:lnSpc>
                <a:spcPts val="6341"/>
              </a:lnSpc>
            </a:pPr>
            <a:r>
              <a:rPr lang="en-US" sz="4529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Ci sono tre modi di incontrare il cavallo.</a:t>
            </a:r>
          </a:p>
          <a:p>
            <a:pPr algn="ctr">
              <a:lnSpc>
                <a:spcPts val="6341"/>
              </a:lnSpc>
            </a:pPr>
            <a:r>
              <a:rPr lang="en-US" sz="4529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Nel gesto, nello sguardo e nel silenzio.</a:t>
            </a:r>
          </a:p>
          <a:p>
            <a:pPr algn="ctr">
              <a:lnSpc>
                <a:spcPts val="6341"/>
              </a:lnSpc>
            </a:pPr>
          </a:p>
          <a:p>
            <a:pPr algn="ctr">
              <a:lnSpc>
                <a:spcPts val="6341"/>
              </a:lnSpc>
            </a:pPr>
            <a:r>
              <a:rPr lang="en-US" sz="4529" b="true">
                <a:solidFill>
                  <a:srgbClr val="54545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Balzo Libero</a:t>
            </a:r>
            <a:r>
              <a:rPr lang="en-US" sz="4529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racconta l’istante in cui l’energia si sprigiona, quando il corpo sfida lo spazio e il movimento diventa libertà.</a:t>
            </a:r>
          </a:p>
          <a:p>
            <a:pPr algn="ctr">
              <a:lnSpc>
                <a:spcPts val="6341"/>
              </a:lnSpc>
            </a:pPr>
            <a:r>
              <a:rPr lang="en-US" sz="4529" b="true">
                <a:solidFill>
                  <a:srgbClr val="54545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Sguardo Fiero</a:t>
            </a:r>
            <a:r>
              <a:rPr lang="en-US" sz="4529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cattura la forza trattenuta, la consapevolezza e la presenza di un animale che conosce la propria potenza.</a:t>
            </a:r>
          </a:p>
          <a:p>
            <a:pPr algn="ctr">
              <a:lnSpc>
                <a:spcPts val="6341"/>
              </a:lnSpc>
            </a:pPr>
            <a:r>
              <a:rPr lang="en-US" sz="4529" b="true">
                <a:solidFill>
                  <a:srgbClr val="54545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Intesa Silenziosa</a:t>
            </a:r>
            <a:r>
              <a:rPr lang="en-US" sz="4529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è il momento in cui tutto si placa: il cavallo ascolta, l’uomo comprende, e tra i due nasce una comunicazione fatta di fiducia e rispetto.</a:t>
            </a:r>
          </a:p>
          <a:p>
            <a:pPr algn="ctr">
              <a:lnSpc>
                <a:spcPts val="6341"/>
              </a:lnSpc>
            </a:pPr>
          </a:p>
          <a:p>
            <a:pPr algn="ctr">
              <a:lnSpc>
                <a:spcPts val="6341"/>
              </a:lnSpc>
            </a:pPr>
            <a:r>
              <a:rPr lang="en-US" sz="4529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Questa trilogia non rappresenta solo il cavallo, ma il legame profondo che lo unisce all’uomo.</a:t>
            </a:r>
          </a:p>
          <a:p>
            <a:pPr algn="ctr">
              <a:lnSpc>
                <a:spcPts val="6341"/>
              </a:lnSpc>
            </a:pPr>
            <a:r>
              <a:rPr lang="en-US" sz="4529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Ogni coltello è una scultura funzionale, un frammento di questo dialogo antico, trasformato in legno, metallo e lama.</a:t>
            </a:r>
          </a:p>
          <a:p>
            <a:pPr algn="ctr">
              <a:lnSpc>
                <a:spcPts val="6341"/>
              </a:lnSpc>
            </a:pPr>
            <a:r>
              <a:rPr lang="en-US" sz="4529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Tre coltelli.Un’unica storia.</a:t>
            </a:r>
          </a:p>
          <a:p>
            <a:pPr algn="ctr">
              <a:lnSpc>
                <a:spcPts val="6626"/>
              </a:lnSpc>
            </a:pPr>
          </a:p>
          <a:p>
            <a:pPr algn="ctr">
              <a:lnSpc>
                <a:spcPts val="6626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4671943" y="632547"/>
            <a:ext cx="1101950" cy="1080165"/>
          </a:xfrm>
          <a:custGeom>
            <a:avLst/>
            <a:gdLst/>
            <a:ahLst/>
            <a:cxnLst/>
            <a:rect r="r" b="b" t="t" l="l"/>
            <a:pathLst>
              <a:path h="1080165" w="1101950">
                <a:moveTo>
                  <a:pt x="0" y="0"/>
                </a:moveTo>
                <a:lnTo>
                  <a:pt x="1101950" y="0"/>
                </a:lnTo>
                <a:lnTo>
                  <a:pt x="1101950" y="1080165"/>
                </a:lnTo>
                <a:lnTo>
                  <a:pt x="0" y="10801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000666" y="741044"/>
            <a:ext cx="3940373" cy="705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42"/>
              </a:lnSpc>
            </a:pPr>
            <a:r>
              <a:rPr lang="en-US" sz="4101" i="true">
                <a:solidFill>
                  <a:srgbClr val="A68E45"/>
                </a:solidFill>
                <a:latin typeface="Cambria Italics"/>
                <a:ea typeface="Cambria Italics"/>
                <a:cs typeface="Cambria Italics"/>
                <a:sym typeface="Cambria Italics"/>
              </a:rPr>
              <a:t>Collezione Coltelli 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1112334" y="20196000"/>
            <a:ext cx="3071666" cy="927854"/>
          </a:xfrm>
          <a:custGeom>
            <a:avLst/>
            <a:gdLst/>
            <a:ahLst/>
            <a:cxnLst/>
            <a:rect r="r" b="b" t="t" l="l"/>
            <a:pathLst>
              <a:path h="927854" w="3071666">
                <a:moveTo>
                  <a:pt x="0" y="0"/>
                </a:moveTo>
                <a:lnTo>
                  <a:pt x="3071666" y="0"/>
                </a:lnTo>
                <a:lnTo>
                  <a:pt x="3071666" y="927854"/>
                </a:lnTo>
                <a:lnTo>
                  <a:pt x="0" y="9278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29" t="0" r="-1529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41767" y="16155088"/>
            <a:ext cx="14269049" cy="29806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.</a:t>
            </a:r>
          </a:p>
          <a:p>
            <a:pPr algn="just">
              <a:lnSpc>
                <a:spcPts val="4760"/>
              </a:lnSpc>
              <a:spcBef>
                <a:spcPct val="0"/>
              </a:spcBef>
            </a:pPr>
          </a:p>
          <a:p>
            <a:pPr algn="just" marL="734069" indent="-367035" lvl="1">
              <a:lnSpc>
                <a:spcPts val="4760"/>
              </a:lnSpc>
              <a:spcBef>
                <a:spcPct val="0"/>
              </a:spcBef>
              <a:buFont typeface="Arial"/>
              <a:buChar char="•"/>
            </a:pPr>
            <a:r>
              <a:rPr lang="en-US" sz="340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Ergonomia: ispirata alle linee del corpo in movimento</a:t>
            </a:r>
          </a:p>
          <a:p>
            <a:pPr algn="just">
              <a:lnSpc>
                <a:spcPts val="4760"/>
              </a:lnSpc>
              <a:spcBef>
                <a:spcPct val="0"/>
              </a:spcBef>
            </a:pPr>
          </a:p>
          <a:p>
            <a:pPr algn="just">
              <a:lnSpc>
                <a:spcPts val="4760"/>
              </a:lnSpc>
              <a:spcBef>
                <a:spcPct val="0"/>
              </a:spcBef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3761685" y="926454"/>
            <a:ext cx="6997065" cy="1802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28"/>
              </a:lnSpc>
            </a:pPr>
            <a:r>
              <a:rPr lang="en-US" sz="5163" b="true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      Balzo libero</a:t>
            </a:r>
          </a:p>
          <a:p>
            <a:pPr algn="ctr">
              <a:lnSpc>
                <a:spcPts val="7228"/>
              </a:lnSpc>
            </a:pPr>
            <a:r>
              <a:rPr lang="en-US" sz="5163" i="true">
                <a:solidFill>
                  <a:srgbClr val="A68E45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l</a:t>
            </a:r>
            <a:r>
              <a:rPr lang="en-US" sz="5163" i="true">
                <a:solidFill>
                  <a:srgbClr val="545454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’energia che si sprigiona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1112334" y="19872000"/>
            <a:ext cx="3071666" cy="927854"/>
          </a:xfrm>
          <a:custGeom>
            <a:avLst/>
            <a:gdLst/>
            <a:ahLst/>
            <a:cxnLst/>
            <a:rect r="r" b="b" t="t" l="l"/>
            <a:pathLst>
              <a:path h="927854" w="3071666">
                <a:moveTo>
                  <a:pt x="0" y="0"/>
                </a:moveTo>
                <a:lnTo>
                  <a:pt x="3071666" y="0"/>
                </a:lnTo>
                <a:lnTo>
                  <a:pt x="3071666" y="927854"/>
                </a:lnTo>
                <a:lnTo>
                  <a:pt x="0" y="9278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29" t="0" r="-1529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09685" y="838261"/>
            <a:ext cx="1154298" cy="1131478"/>
          </a:xfrm>
          <a:custGeom>
            <a:avLst/>
            <a:gdLst/>
            <a:ahLst/>
            <a:cxnLst/>
            <a:rect r="r" b="b" t="t" l="l"/>
            <a:pathLst>
              <a:path h="1131478" w="1154298">
                <a:moveTo>
                  <a:pt x="0" y="0"/>
                </a:moveTo>
                <a:lnTo>
                  <a:pt x="1154298" y="0"/>
                </a:lnTo>
                <a:lnTo>
                  <a:pt x="1154298" y="1131478"/>
                </a:lnTo>
                <a:lnTo>
                  <a:pt x="0" y="11314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830497" y="2789306"/>
            <a:ext cx="10817671" cy="3947368"/>
          </a:xfrm>
          <a:custGeom>
            <a:avLst/>
            <a:gdLst/>
            <a:ahLst/>
            <a:cxnLst/>
            <a:rect r="r" b="b" t="t" l="l"/>
            <a:pathLst>
              <a:path h="3947368" w="10817671">
                <a:moveTo>
                  <a:pt x="0" y="0"/>
                </a:moveTo>
                <a:lnTo>
                  <a:pt x="10817670" y="0"/>
                </a:lnTo>
                <a:lnTo>
                  <a:pt x="10817670" y="3947367"/>
                </a:lnTo>
                <a:lnTo>
                  <a:pt x="0" y="39473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33648" r="0" b="-2804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197767" y="7113623"/>
            <a:ext cx="12626233" cy="92972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309"/>
              </a:lnSpc>
              <a:spcBef>
                <a:spcPct val="0"/>
              </a:spcBef>
            </a:pPr>
            <a:r>
              <a:rPr lang="en-US" sz="3792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Balzo libero </a:t>
            </a:r>
            <a:r>
              <a:rPr lang="en-US" sz="3792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è il primo gesto della Trilogia del Cavallo: l’istante in cui l’energia si raccoglie e poi si libera nello spazio. </a:t>
            </a:r>
          </a:p>
          <a:p>
            <a:pPr algn="just">
              <a:lnSpc>
                <a:spcPts val="5309"/>
              </a:lnSpc>
              <a:spcBef>
                <a:spcPct val="0"/>
              </a:spcBef>
            </a:pPr>
            <a:r>
              <a:rPr lang="en-US" sz="3792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Il manico, scolpito seguendo le linee del corpo del cavallo in salto, trasforma muscoli e tensione in una forma ergonomica e fluida, dove ogni curva racconta movimento.</a:t>
            </a:r>
          </a:p>
          <a:p>
            <a:pPr algn="just">
              <a:lnSpc>
                <a:spcPts val="5309"/>
              </a:lnSpc>
              <a:spcBef>
                <a:spcPct val="0"/>
              </a:spcBef>
            </a:pPr>
          </a:p>
          <a:p>
            <a:pPr algn="just">
              <a:lnSpc>
                <a:spcPts val="5309"/>
              </a:lnSpc>
              <a:spcBef>
                <a:spcPct val="0"/>
              </a:spcBef>
            </a:pPr>
            <a:r>
              <a:rPr lang="en-US" sz="3792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Il legno, diventa materia viva: non rappresenta soltanto il cavallo, ma ne incarna l’impulso e la determinazione. La presa accompagna naturalmente la mano, come se seguisse il ritmo del balzo.</a:t>
            </a:r>
          </a:p>
          <a:p>
            <a:pPr algn="just">
              <a:lnSpc>
                <a:spcPts val="5309"/>
              </a:lnSpc>
              <a:spcBef>
                <a:spcPct val="0"/>
              </a:spcBef>
            </a:pPr>
            <a:r>
              <a:rPr lang="en-US" sz="3792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Balzo Libero non è solo un coltello dinamico: è l’origine del racconto, il momento in cui tutto inizia.</a:t>
            </a:r>
          </a:p>
          <a:p>
            <a:pPr algn="just">
              <a:lnSpc>
                <a:spcPts val="530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753685" y="882961"/>
            <a:ext cx="9612630" cy="18024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28"/>
              </a:lnSpc>
            </a:pPr>
            <a:r>
              <a:rPr lang="en-US" sz="5163" b="true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Sguardo fiero</a:t>
            </a:r>
          </a:p>
          <a:p>
            <a:pPr algn="ctr">
              <a:lnSpc>
                <a:spcPts val="7228"/>
              </a:lnSpc>
            </a:pPr>
            <a:r>
              <a:rPr lang="en-US" sz="5163" i="true">
                <a:solidFill>
                  <a:srgbClr val="545454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la presenza che afferma se stessa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1112334" y="19872000"/>
            <a:ext cx="3071666" cy="927854"/>
          </a:xfrm>
          <a:custGeom>
            <a:avLst/>
            <a:gdLst/>
            <a:ahLst/>
            <a:cxnLst/>
            <a:rect r="r" b="b" t="t" l="l"/>
            <a:pathLst>
              <a:path h="927854" w="3071666">
                <a:moveTo>
                  <a:pt x="0" y="0"/>
                </a:moveTo>
                <a:lnTo>
                  <a:pt x="3071666" y="0"/>
                </a:lnTo>
                <a:lnTo>
                  <a:pt x="3071666" y="927854"/>
                </a:lnTo>
                <a:lnTo>
                  <a:pt x="0" y="9278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29" t="0" r="-1529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761685" y="838261"/>
            <a:ext cx="1154298" cy="1131478"/>
          </a:xfrm>
          <a:custGeom>
            <a:avLst/>
            <a:gdLst/>
            <a:ahLst/>
            <a:cxnLst/>
            <a:rect r="r" b="b" t="t" l="l"/>
            <a:pathLst>
              <a:path h="1131478" w="1154298">
                <a:moveTo>
                  <a:pt x="0" y="0"/>
                </a:moveTo>
                <a:lnTo>
                  <a:pt x="1154298" y="0"/>
                </a:lnTo>
                <a:lnTo>
                  <a:pt x="1154298" y="1131478"/>
                </a:lnTo>
                <a:lnTo>
                  <a:pt x="0" y="11314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15391" y="3006165"/>
            <a:ext cx="10160944" cy="4475843"/>
          </a:xfrm>
          <a:custGeom>
            <a:avLst/>
            <a:gdLst/>
            <a:ahLst/>
            <a:cxnLst/>
            <a:rect r="r" b="b" t="t" l="l"/>
            <a:pathLst>
              <a:path h="4475843" w="10160944">
                <a:moveTo>
                  <a:pt x="0" y="0"/>
                </a:moveTo>
                <a:lnTo>
                  <a:pt x="10160943" y="0"/>
                </a:lnTo>
                <a:lnTo>
                  <a:pt x="10160943" y="4475843"/>
                </a:lnTo>
                <a:lnTo>
                  <a:pt x="0" y="44758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38218" r="0" b="-32822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88009" y="18401988"/>
            <a:ext cx="13095991" cy="11804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760"/>
              </a:lnSpc>
              <a:spcBef>
                <a:spcPct val="0"/>
              </a:spcBef>
            </a:pPr>
            <a:r>
              <a:rPr lang="en-US" sz="340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C</a:t>
            </a:r>
          </a:p>
          <a:p>
            <a:pPr algn="just">
              <a:lnSpc>
                <a:spcPts val="4760"/>
              </a:lnSpc>
              <a:spcBef>
                <a:spcPct val="0"/>
              </a:spcBef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229083" y="8207816"/>
            <a:ext cx="12589834" cy="116315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167"/>
              </a:lnSpc>
              <a:spcBef>
                <a:spcPct val="0"/>
              </a:spcBef>
            </a:pPr>
            <a:r>
              <a:rPr lang="en-US" sz="369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Sguardo Fiero  </a:t>
            </a:r>
            <a:r>
              <a:rPr lang="en-US" sz="369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è un omaggio alla nobiltà e alla potenza espressiva del cavallo, simbolo antico di libertà, forza interiore e dignità indomita. Non è solo una figura scolpita, ma una presenza che sembra trattenere un respiro, un’energia pronta a manifestarsi.</a:t>
            </a:r>
          </a:p>
          <a:p>
            <a:pPr algn="just">
              <a:lnSpc>
                <a:spcPts val="5167"/>
              </a:lnSpc>
              <a:spcBef>
                <a:spcPct val="0"/>
              </a:spcBef>
            </a:pPr>
          </a:p>
          <a:p>
            <a:pPr algn="just">
              <a:lnSpc>
                <a:spcPts val="5167"/>
              </a:lnSpc>
              <a:spcBef>
                <a:spcPct val="0"/>
              </a:spcBef>
            </a:pPr>
            <a:r>
              <a:rPr lang="en-US" sz="369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Il manico accompagna lo sguardo verso questa essenza. La testa del cavallo emerge con intensità  come se osservasse il mondo con consapevolezza e fierezza.</a:t>
            </a:r>
          </a:p>
          <a:p>
            <a:pPr algn="just">
              <a:lnSpc>
                <a:spcPts val="5167"/>
              </a:lnSpc>
              <a:spcBef>
                <a:spcPct val="0"/>
              </a:spcBef>
            </a:pPr>
          </a:p>
          <a:p>
            <a:pPr algn="just">
              <a:lnSpc>
                <a:spcPts val="5167"/>
              </a:lnSpc>
              <a:spcBef>
                <a:spcPct val="0"/>
              </a:spcBef>
            </a:pPr>
            <a:r>
              <a:rPr lang="en-US" sz="369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 questo coltello, forma e significato si intrecciano in un equilibrio sottile. Ogni elemento contribuisce a evocare carattere e memoria. </a:t>
            </a:r>
          </a:p>
          <a:p>
            <a:pPr algn="just">
              <a:lnSpc>
                <a:spcPts val="5167"/>
              </a:lnSpc>
              <a:spcBef>
                <a:spcPct val="0"/>
              </a:spcBef>
            </a:pPr>
          </a:p>
          <a:p>
            <a:pPr algn="just">
              <a:lnSpc>
                <a:spcPts val="5167"/>
              </a:lnSpc>
              <a:spcBef>
                <a:spcPct val="0"/>
              </a:spcBef>
            </a:pPr>
            <a:r>
              <a:rPr lang="en-US" sz="369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Sguardo Fiero diventa così non solo un oggetto, ma un simbolo da custodire — un richiamo alla forza gentile e alla bellezza fiera che vive nei dettagli.</a:t>
            </a:r>
          </a:p>
          <a:p>
            <a:pPr algn="just">
              <a:lnSpc>
                <a:spcPts val="5167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282261" y="8011655"/>
            <a:ext cx="12901739" cy="118951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339"/>
              </a:lnSpc>
              <a:spcBef>
                <a:spcPct val="0"/>
              </a:spcBef>
            </a:pPr>
            <a:r>
              <a:rPr lang="en-US" sz="3813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Intesa silenziosa racconta</a:t>
            </a:r>
            <a:r>
              <a:rPr lang="en-US" sz="3813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il lato più intimo e silenzioso del cavallo: quello della fiducia, della calma e della relazione profonda con l’uomo. La testa, leggermente piegata verso destra, non esprime tensione ma ascolto, come in un momento di quiete condivisa.</a:t>
            </a:r>
          </a:p>
          <a:p>
            <a:pPr algn="just">
              <a:lnSpc>
                <a:spcPts val="5339"/>
              </a:lnSpc>
              <a:spcBef>
                <a:spcPct val="0"/>
              </a:spcBef>
            </a:pPr>
          </a:p>
          <a:p>
            <a:pPr algn="just">
              <a:lnSpc>
                <a:spcPts val="5339"/>
              </a:lnSpc>
              <a:spcBef>
                <a:spcPct val="0"/>
              </a:spcBef>
            </a:pPr>
            <a:r>
              <a:rPr lang="en-US" sz="3813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La criniera fluente, scolpita con delicatezza nel terminale in alluminio, suggerisce un movimento lento e naturale, quasi impercettibile, che accompagna la forma senza dominarla. Il manico in legno trasmette calore e continuità, richiamando il contatto diretto e rispettoso tra mano e animale.</a:t>
            </a:r>
          </a:p>
          <a:p>
            <a:pPr algn="just">
              <a:lnSpc>
                <a:spcPts val="5339"/>
              </a:lnSpc>
              <a:spcBef>
                <a:spcPct val="0"/>
              </a:spcBef>
            </a:pPr>
          </a:p>
          <a:p>
            <a:pPr algn="just">
              <a:lnSpc>
                <a:spcPts val="6179"/>
              </a:lnSpc>
              <a:spcBef>
                <a:spcPct val="0"/>
              </a:spcBef>
            </a:pPr>
            <a:r>
              <a:rPr lang="en-US" sz="4413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Questo coltello non nasce per impressionare, ma per comunicare: equilibrio, rispetto e connessione. È un omaggio al dialogo silenzioso che si crea tra uomo e cavallo, fatto di gesti, presenza e fiducia reciproca.</a:t>
            </a:r>
          </a:p>
          <a:p>
            <a:pPr algn="just">
              <a:lnSpc>
                <a:spcPts val="5339"/>
              </a:lnSpc>
              <a:spcBef>
                <a:spcPct val="0"/>
              </a:spcBef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337820" y="489477"/>
            <a:ext cx="14444359" cy="16341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528"/>
              </a:lnSpc>
            </a:pPr>
            <a:r>
              <a:rPr lang="en-US" sz="4663" b="true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Intesa silenziosa</a:t>
            </a:r>
          </a:p>
          <a:p>
            <a:pPr algn="ctr">
              <a:lnSpc>
                <a:spcPts val="6528"/>
              </a:lnSpc>
            </a:pPr>
            <a:r>
              <a:rPr lang="en-US" sz="4663" i="true">
                <a:solidFill>
                  <a:srgbClr val="A68E45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l</a:t>
            </a:r>
            <a:r>
              <a:rPr lang="en-US" sz="4663" i="true">
                <a:solidFill>
                  <a:srgbClr val="545454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a fiducia che unisce uomo e cavall</a:t>
            </a:r>
            <a:r>
              <a:rPr lang="en-US" sz="4663">
                <a:solidFill>
                  <a:srgbClr val="54545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1112334" y="19872000"/>
            <a:ext cx="3071666" cy="927854"/>
          </a:xfrm>
          <a:custGeom>
            <a:avLst/>
            <a:gdLst/>
            <a:ahLst/>
            <a:cxnLst/>
            <a:rect r="r" b="b" t="t" l="l"/>
            <a:pathLst>
              <a:path h="927854" w="3071666">
                <a:moveTo>
                  <a:pt x="0" y="0"/>
                </a:moveTo>
                <a:lnTo>
                  <a:pt x="3071666" y="0"/>
                </a:lnTo>
                <a:lnTo>
                  <a:pt x="3071666" y="927854"/>
                </a:lnTo>
                <a:lnTo>
                  <a:pt x="0" y="9278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29" t="0" r="-1529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733673" y="332727"/>
            <a:ext cx="1154298" cy="1131478"/>
          </a:xfrm>
          <a:custGeom>
            <a:avLst/>
            <a:gdLst/>
            <a:ahLst/>
            <a:cxnLst/>
            <a:rect r="r" b="b" t="t" l="l"/>
            <a:pathLst>
              <a:path h="1131478" w="1154298">
                <a:moveTo>
                  <a:pt x="0" y="0"/>
                </a:moveTo>
                <a:lnTo>
                  <a:pt x="1154298" y="0"/>
                </a:lnTo>
                <a:lnTo>
                  <a:pt x="1154298" y="1131478"/>
                </a:lnTo>
                <a:lnTo>
                  <a:pt x="0" y="11314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242094" y="3145371"/>
            <a:ext cx="11365906" cy="3826934"/>
          </a:xfrm>
          <a:custGeom>
            <a:avLst/>
            <a:gdLst/>
            <a:ahLst/>
            <a:cxnLst/>
            <a:rect r="r" b="b" t="t" l="l"/>
            <a:pathLst>
              <a:path h="3826934" w="11365906">
                <a:moveTo>
                  <a:pt x="0" y="0"/>
                </a:moveTo>
                <a:lnTo>
                  <a:pt x="11365906" y="0"/>
                </a:lnTo>
                <a:lnTo>
                  <a:pt x="11365906" y="3826934"/>
                </a:lnTo>
                <a:lnTo>
                  <a:pt x="0" y="38269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43462" y="2352458"/>
            <a:ext cx="14031273" cy="16924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19"/>
              </a:lnSpc>
            </a:pPr>
            <a:r>
              <a:rPr lang="en-US" b="true" sz="7299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L’Anima dell’Aria </a:t>
            </a:r>
          </a:p>
          <a:p>
            <a:pPr algn="ctr">
              <a:lnSpc>
                <a:spcPts val="10219"/>
              </a:lnSpc>
            </a:pPr>
            <a:r>
              <a:rPr lang="en-US" b="true" sz="7299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 </a:t>
            </a:r>
            <a:r>
              <a:rPr lang="en-US" sz="7299">
                <a:solidFill>
                  <a:srgbClr val="54545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Il Volo</a:t>
            </a:r>
          </a:p>
          <a:p>
            <a:pPr algn="ctr">
              <a:lnSpc>
                <a:spcPts val="6440"/>
              </a:lnSpc>
            </a:pPr>
            <a:r>
              <a:rPr lang="en-US" sz="460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</a:t>
            </a:r>
          </a:p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Saltare nel vuoto cambia il modo in cui percepisci tutto.</a:t>
            </a:r>
          </a:p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Il corpo smette di pesare.</a:t>
            </a:r>
          </a:p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L’aria diventa sostegno.</a:t>
            </a:r>
          </a:p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Non c’è più terra, non c’è più peso: solo aria, velocità e istinto.</a:t>
            </a:r>
          </a:p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Il paracadutismo è l’esperienza più pura del volo.</a:t>
            </a:r>
          </a:p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Non simbolico. Reale.</a:t>
            </a:r>
          </a:p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La Linea del Volo nasce da quell’esperienza estrema e reale:</a:t>
            </a:r>
          </a:p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il momento in cui lasci la terra e scegli di affidarti al cielo.</a:t>
            </a:r>
          </a:p>
          <a:p>
            <a:pPr algn="ctr">
              <a:lnSpc>
                <a:spcPts val="6300"/>
              </a:lnSpc>
            </a:pPr>
          </a:p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- </a:t>
            </a:r>
            <a:r>
              <a:rPr lang="en-US" sz="4500" b="true">
                <a:solidFill>
                  <a:srgbClr val="54545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Primo Battito</a:t>
            </a:r>
            <a:r>
              <a:rPr lang="en-US" sz="450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– il momento in cui si lascia la terra</a:t>
            </a:r>
          </a:p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- </a:t>
            </a:r>
            <a:r>
              <a:rPr lang="en-US" sz="4500" b="true">
                <a:solidFill>
                  <a:srgbClr val="545454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Ala d’Ombra</a:t>
            </a:r>
            <a:r>
              <a:rPr lang="en-US" sz="450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– il dominio silenzioso </a:t>
            </a:r>
          </a:p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dello spazio e del buio</a:t>
            </a:r>
          </a:p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Qui il coltello diventa ala, membrana, traiettoria.</a:t>
            </a:r>
          </a:p>
          <a:p>
            <a:pPr algn="ctr">
              <a:lnSpc>
                <a:spcPts val="5740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1112334" y="19872000"/>
            <a:ext cx="3071666" cy="927854"/>
          </a:xfrm>
          <a:custGeom>
            <a:avLst/>
            <a:gdLst/>
            <a:ahLst/>
            <a:cxnLst/>
            <a:rect r="r" b="b" t="t" l="l"/>
            <a:pathLst>
              <a:path h="927854" w="3071666">
                <a:moveTo>
                  <a:pt x="0" y="0"/>
                </a:moveTo>
                <a:lnTo>
                  <a:pt x="3071666" y="0"/>
                </a:lnTo>
                <a:lnTo>
                  <a:pt x="3071666" y="927854"/>
                </a:lnTo>
                <a:lnTo>
                  <a:pt x="0" y="9278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29" t="0" r="-1529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671943" y="632547"/>
            <a:ext cx="1101950" cy="1080165"/>
          </a:xfrm>
          <a:custGeom>
            <a:avLst/>
            <a:gdLst/>
            <a:ahLst/>
            <a:cxnLst/>
            <a:rect r="r" b="b" t="t" l="l"/>
            <a:pathLst>
              <a:path h="1080165" w="1101950">
                <a:moveTo>
                  <a:pt x="0" y="0"/>
                </a:moveTo>
                <a:lnTo>
                  <a:pt x="1101950" y="0"/>
                </a:lnTo>
                <a:lnTo>
                  <a:pt x="1101950" y="1080165"/>
                </a:lnTo>
                <a:lnTo>
                  <a:pt x="0" y="10801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000666" y="741044"/>
            <a:ext cx="3940373" cy="705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42"/>
              </a:lnSpc>
            </a:pPr>
            <a:r>
              <a:rPr lang="en-US" sz="4101" i="true">
                <a:solidFill>
                  <a:srgbClr val="A68E45"/>
                </a:solidFill>
                <a:latin typeface="Cambria Italics"/>
                <a:ea typeface="Cambria Italics"/>
                <a:cs typeface="Cambria Italics"/>
                <a:sym typeface="Cambria Italics"/>
              </a:rPr>
              <a:t>Collezione Coltelli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059879" y="757861"/>
            <a:ext cx="11000242" cy="3106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28"/>
              </a:lnSpc>
            </a:pPr>
            <a:r>
              <a:rPr lang="en-US" sz="7663" b="true">
                <a:solidFill>
                  <a:srgbClr val="A68E45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Primo Battito</a:t>
            </a:r>
          </a:p>
          <a:p>
            <a:pPr algn="ctr">
              <a:lnSpc>
                <a:spcPts val="6948"/>
              </a:lnSpc>
            </a:pPr>
            <a:r>
              <a:rPr lang="en-US" sz="4963" i="true">
                <a:solidFill>
                  <a:srgbClr val="545454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Il primo istante del volo</a:t>
            </a:r>
          </a:p>
          <a:p>
            <a:pPr algn="ctr">
              <a:lnSpc>
                <a:spcPts val="6948"/>
              </a:lnSpc>
            </a:pPr>
            <a:r>
              <a:rPr lang="en-US" sz="4963" i="true">
                <a:solidFill>
                  <a:srgbClr val="545454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Lo slancio che vince la gravità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1112334" y="19872000"/>
            <a:ext cx="3071666" cy="927854"/>
          </a:xfrm>
          <a:custGeom>
            <a:avLst/>
            <a:gdLst/>
            <a:ahLst/>
            <a:cxnLst/>
            <a:rect r="r" b="b" t="t" l="l"/>
            <a:pathLst>
              <a:path h="927854" w="3071666">
                <a:moveTo>
                  <a:pt x="0" y="0"/>
                </a:moveTo>
                <a:lnTo>
                  <a:pt x="3071666" y="0"/>
                </a:lnTo>
                <a:lnTo>
                  <a:pt x="3071666" y="927854"/>
                </a:lnTo>
                <a:lnTo>
                  <a:pt x="0" y="9278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29" t="0" r="-1529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227117" y="946261"/>
            <a:ext cx="1154298" cy="1131478"/>
          </a:xfrm>
          <a:custGeom>
            <a:avLst/>
            <a:gdLst/>
            <a:ahLst/>
            <a:cxnLst/>
            <a:rect r="r" b="b" t="t" l="l"/>
            <a:pathLst>
              <a:path h="1131478" w="1154298">
                <a:moveTo>
                  <a:pt x="0" y="0"/>
                </a:moveTo>
                <a:lnTo>
                  <a:pt x="1154298" y="0"/>
                </a:lnTo>
                <a:lnTo>
                  <a:pt x="1154298" y="1131478"/>
                </a:lnTo>
                <a:lnTo>
                  <a:pt x="0" y="11314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316002" y="4044582"/>
            <a:ext cx="10780119" cy="3806365"/>
          </a:xfrm>
          <a:custGeom>
            <a:avLst/>
            <a:gdLst/>
            <a:ahLst/>
            <a:cxnLst/>
            <a:rect r="r" b="b" t="t" l="l"/>
            <a:pathLst>
              <a:path h="3806365" w="10780119">
                <a:moveTo>
                  <a:pt x="0" y="0"/>
                </a:moveTo>
                <a:lnTo>
                  <a:pt x="10780119" y="0"/>
                </a:lnTo>
                <a:lnTo>
                  <a:pt x="10780119" y="3806364"/>
                </a:lnTo>
                <a:lnTo>
                  <a:pt x="0" y="38063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628522" y="17424318"/>
            <a:ext cx="12555478" cy="2315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6020"/>
              </a:lnSpc>
              <a:spcBef>
                <a:spcPct val="0"/>
              </a:spcBef>
            </a:pPr>
            <a:r>
              <a:rPr lang="en-US" sz="4300">
                <a:solidFill>
                  <a:srgbClr val="54545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Questo coltello non parla di velocità, ma di slancio.</a:t>
            </a:r>
          </a:p>
          <a:p>
            <a:pPr algn="just">
              <a:lnSpc>
                <a:spcPts val="6020"/>
              </a:lnSpc>
              <a:spcBef>
                <a:spcPct val="0"/>
              </a:spcBef>
            </a:pPr>
            <a:r>
              <a:rPr lang="en-US" sz="4300">
                <a:solidFill>
                  <a:srgbClr val="545454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È il gesto iniziale di chi osa staccarsi da terra.</a:t>
            </a:r>
          </a:p>
          <a:p>
            <a:pPr algn="just">
              <a:lnSpc>
                <a:spcPts val="6440"/>
              </a:lnSpc>
              <a:spcBef>
                <a:spcPct val="0"/>
              </a:spcBef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359338" y="8538270"/>
            <a:ext cx="12401324" cy="9759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954"/>
              </a:lnSpc>
              <a:spcBef>
                <a:spcPct val="0"/>
              </a:spcBef>
            </a:pPr>
            <a:r>
              <a:rPr lang="en-US" sz="4252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Primo Batt</a:t>
            </a:r>
            <a:r>
              <a:rPr lang="en-US" sz="4252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ito rappresenta l’istante più fragile e più potente del volo: quello in cui l’ala si apre per la prima volta e l’equilibrio diventa scelta.</a:t>
            </a:r>
          </a:p>
          <a:p>
            <a:pPr algn="just">
              <a:lnSpc>
                <a:spcPts val="5954"/>
              </a:lnSpc>
              <a:spcBef>
                <a:spcPct val="0"/>
              </a:spcBef>
            </a:pPr>
          </a:p>
          <a:p>
            <a:pPr algn="just">
              <a:lnSpc>
                <a:spcPts val="5954"/>
              </a:lnSpc>
              <a:spcBef>
                <a:spcPct val="0"/>
              </a:spcBef>
            </a:pPr>
            <a:r>
              <a:rPr lang="en-US" sz="4252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Il manico in legno scolpito come un’ala non è una semplice forma decorativa, ma una superficie viva, attraversata da linee che suggeriscono piume, vento e direzione. </a:t>
            </a:r>
          </a:p>
          <a:p>
            <a:pPr algn="just">
              <a:lnSpc>
                <a:spcPts val="5954"/>
              </a:lnSpc>
              <a:spcBef>
                <a:spcPct val="0"/>
              </a:spcBef>
            </a:pPr>
          </a:p>
          <a:p>
            <a:pPr algn="just">
              <a:lnSpc>
                <a:spcPts val="5954"/>
              </a:lnSpc>
              <a:spcBef>
                <a:spcPct val="0"/>
              </a:spcBef>
            </a:pPr>
            <a:r>
              <a:rPr lang="en-US" sz="4252">
                <a:solidFill>
                  <a:srgbClr val="A68E45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La guardia in alluminio segna il confine tra materia e aria, tra ciò che trattiene e ciò che spinge in avanti.</a:t>
            </a:r>
          </a:p>
          <a:p>
            <a:pPr algn="just">
              <a:lnSpc>
                <a:spcPts val="5954"/>
              </a:lnSpc>
              <a:spcBef>
                <a:spcPct val="0"/>
              </a:spcBef>
            </a:pPr>
          </a:p>
          <a:p>
            <a:pPr algn="just">
              <a:lnSpc>
                <a:spcPts val="5954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DAHGLAvGu6E</dc:identifier>
  <dcterms:modified xsi:type="dcterms:W3CDTF">2011-08-01T06:04:30Z</dcterms:modified>
  <cp:revision>1</cp:revision>
  <dc:title>Testo del paragrafo</dc:title>
</cp:coreProperties>
</file>